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sldIdLst>
    <p:sldId id="487" r:id="rId4"/>
    <p:sldId id="480" r:id="rId5"/>
    <p:sldId id="489" r:id="rId6"/>
    <p:sldId id="354" r:id="rId7"/>
    <p:sldId id="394" r:id="rId8"/>
    <p:sldId id="490" r:id="rId9"/>
    <p:sldId id="491" r:id="rId10"/>
    <p:sldId id="471" r:id="rId11"/>
    <p:sldId id="475" r:id="rId12"/>
    <p:sldId id="492" r:id="rId13"/>
    <p:sldId id="474" r:id="rId14"/>
    <p:sldId id="493" r:id="rId15"/>
    <p:sldId id="494" r:id="rId16"/>
    <p:sldId id="473" r:id="rId17"/>
    <p:sldId id="355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29" r:id="rId53"/>
    <p:sldId id="530" r:id="rId54"/>
    <p:sldId id="531" r:id="rId55"/>
    <p:sldId id="532" r:id="rId56"/>
    <p:sldId id="533" r:id="rId57"/>
    <p:sldId id="534" r:id="rId58"/>
    <p:sldId id="535" r:id="rId59"/>
    <p:sldId id="536" r:id="rId60"/>
    <p:sldId id="537" r:id="rId61"/>
    <p:sldId id="538" r:id="rId62"/>
    <p:sldId id="539" r:id="rId63"/>
    <p:sldId id="540" r:id="rId64"/>
    <p:sldId id="541" r:id="rId65"/>
    <p:sldId id="542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50" r:id="rId74"/>
    <p:sldId id="551" r:id="rId75"/>
    <p:sldId id="552" r:id="rId76"/>
    <p:sldId id="553" r:id="rId77"/>
    <p:sldId id="554" r:id="rId78"/>
    <p:sldId id="555" r:id="rId79"/>
    <p:sldId id="556" r:id="rId80"/>
    <p:sldId id="557" r:id="rId81"/>
    <p:sldId id="558" r:id="rId82"/>
    <p:sldId id="559" r:id="rId83"/>
    <p:sldId id="560" r:id="rId84"/>
    <p:sldId id="561" r:id="rId85"/>
    <p:sldId id="562" r:id="rId86"/>
    <p:sldId id="563" r:id="rId87"/>
    <p:sldId id="564" r:id="rId88"/>
    <p:sldId id="565" r:id="rId89"/>
    <p:sldId id="566" r:id="rId90"/>
    <p:sldId id="567" r:id="rId91"/>
    <p:sldId id="568" r:id="rId92"/>
    <p:sldId id="569" r:id="rId93"/>
    <p:sldId id="570" r:id="rId94"/>
    <p:sldId id="571" r:id="rId95"/>
    <p:sldId id="572" r:id="rId96"/>
    <p:sldId id="573" r:id="rId97"/>
    <p:sldId id="574" r:id="rId98"/>
    <p:sldId id="575" r:id="rId99"/>
    <p:sldId id="576" r:id="rId100"/>
    <p:sldId id="577" r:id="rId101"/>
    <p:sldId id="578" r:id="rId102"/>
    <p:sldId id="579" r:id="rId103"/>
    <p:sldId id="580" r:id="rId104"/>
    <p:sldId id="581" r:id="rId105"/>
    <p:sldId id="582" r:id="rId106"/>
    <p:sldId id="583" r:id="rId107"/>
    <p:sldId id="584" r:id="rId108"/>
    <p:sldId id="585" r:id="rId109"/>
    <p:sldId id="586" r:id="rId110"/>
    <p:sldId id="587" r:id="rId111"/>
    <p:sldId id="588" r:id="rId112"/>
    <p:sldId id="589" r:id="rId113"/>
    <p:sldId id="590" r:id="rId114"/>
    <p:sldId id="591" r:id="rId115"/>
    <p:sldId id="592" r:id="rId1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1" autoAdjust="0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3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presProps" Target="pres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3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24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21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58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54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314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59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24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784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99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189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250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129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2865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7346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343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642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73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32380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9493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32604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24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семантической сегментации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основную особенность расширенной свертки: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За счет разряженного ядра свертка позволяет перекрыть большее рецептивное поле.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Число параметров расширенной свертки выше, чем для обычной.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призвана сократить число параметров сети.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0673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2. Назовите основную идею блока </a:t>
            </a:r>
            <a:r>
              <a:rPr lang="en-US" dirty="0" err="1"/>
              <a:t>Atorus</a:t>
            </a:r>
            <a:r>
              <a:rPr lang="en-US" dirty="0"/>
              <a:t> SPP</a:t>
            </a:r>
            <a:r>
              <a:rPr lang="ru-R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</a:t>
            </a:r>
            <a:r>
              <a:rPr lang="ru-RU" dirty="0"/>
              <a:t> позволяет учесть контекстную информацию в разных масштабах перед формированием итоговых карт признаков.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</a:t>
            </a:r>
            <a:r>
              <a:rPr lang="ru-RU" dirty="0"/>
              <a:t> призван заменить последовательность расширенных сверток на их параллельное соединение.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 </a:t>
            </a:r>
            <a:r>
              <a:rPr lang="ru-RU" dirty="0"/>
              <a:t>позволяет снизить общие число параметров нейронной сети при сохранении точности.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279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основную идею </a:t>
            </a:r>
            <a:r>
              <a:rPr lang="en-US" dirty="0"/>
              <a:t>DeepLab3+</a:t>
            </a:r>
            <a:r>
              <a:rPr lang="ru-R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Совмещение подходов </a:t>
            </a:r>
            <a:r>
              <a:rPr lang="ru-RU" dirty="0" err="1"/>
              <a:t>энкодер</a:t>
            </a:r>
            <a:r>
              <a:rPr lang="ru-RU" dirty="0"/>
              <a:t>-декодер и блока </a:t>
            </a:r>
            <a:r>
              <a:rPr lang="ru-RU" dirty="0" err="1"/>
              <a:t>A</a:t>
            </a:r>
            <a:r>
              <a:rPr lang="en-US" dirty="0"/>
              <a:t>SPP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</a:t>
            </a:r>
            <a:r>
              <a:rPr lang="ru-RU" dirty="0" err="1"/>
              <a:t>энкодера</a:t>
            </a:r>
            <a:r>
              <a:rPr lang="ru-RU" dirty="0"/>
              <a:t> X</a:t>
            </a:r>
            <a:r>
              <a:rPr lang="en-US" dirty="0" err="1"/>
              <a:t>ception</a:t>
            </a:r>
            <a:r>
              <a:rPr lang="en-US" dirty="0"/>
              <a:t> </a:t>
            </a:r>
            <a:r>
              <a:rPr lang="ru-RU" dirty="0"/>
              <a:t>и головной части </a:t>
            </a:r>
            <a:r>
              <a:rPr lang="en-US" dirty="0"/>
              <a:t>DeepLab3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</a:t>
            </a:r>
            <a:r>
              <a:rPr lang="ru-RU" dirty="0" err="1"/>
              <a:t>энкодера</a:t>
            </a:r>
            <a:r>
              <a:rPr lang="ru-RU" dirty="0"/>
              <a:t> X</a:t>
            </a:r>
            <a:r>
              <a:rPr lang="en-US" dirty="0" err="1"/>
              <a:t>ception</a:t>
            </a:r>
            <a:r>
              <a:rPr lang="en-US" dirty="0"/>
              <a:t> </a:t>
            </a:r>
            <a:r>
              <a:rPr lang="ru-RU" dirty="0"/>
              <a:t>и головной части </a:t>
            </a:r>
            <a:r>
              <a:rPr lang="en-US" dirty="0" err="1"/>
              <a:t>DeepLab</a:t>
            </a:r>
            <a:r>
              <a:rPr lang="ru-RU" dirty="0"/>
              <a:t>2.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01370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13" y="1341531"/>
            <a:ext cx="10515600" cy="5151344"/>
          </a:xfrm>
        </p:spPr>
        <p:txBody>
          <a:bodyPr>
            <a:normAutofit fontScale="92500"/>
          </a:bodyPr>
          <a:lstStyle/>
          <a:p>
            <a:r>
              <a:rPr lang="ru-RU" dirty="0"/>
              <a:t>1. Назовите два утверждения, соответствующие основам подхода </a:t>
            </a:r>
            <a:r>
              <a:rPr lang="en-US" dirty="0"/>
              <a:t>DeepLab3+</a:t>
            </a:r>
            <a:r>
              <a:rPr lang="ru-R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Использовать </a:t>
            </a:r>
            <a:r>
              <a:rPr lang="en-US" dirty="0"/>
              <a:t>ASSP </a:t>
            </a:r>
            <a:r>
              <a:rPr lang="en-US" dirty="0" err="1"/>
              <a:t>с</a:t>
            </a:r>
            <a:r>
              <a:rPr lang="ru-RU" dirty="0"/>
              <a:t>совместно с подходом </a:t>
            </a:r>
            <a:r>
              <a:rPr lang="ru-RU" dirty="0" err="1"/>
              <a:t>энкодер</a:t>
            </a:r>
            <a:r>
              <a:rPr lang="ru-RU" dirty="0"/>
              <a:t>-декодер для учета большего объема информации.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ASSP</a:t>
            </a:r>
            <a:r>
              <a:rPr lang="ru-RU" dirty="0"/>
              <a:t> позволяет </a:t>
            </a:r>
            <a:r>
              <a:rPr lang="ru-RU" dirty="0" err="1"/>
              <a:t>учитвать</a:t>
            </a:r>
            <a:r>
              <a:rPr lang="ru-RU" dirty="0"/>
              <a:t> мелкие детали и контекст для каждого класса.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Блок </a:t>
            </a:r>
            <a:r>
              <a:rPr lang="en-US" dirty="0"/>
              <a:t>ASPP </a:t>
            </a:r>
            <a:r>
              <a:rPr lang="ru-RU" dirty="0"/>
              <a:t>позволяет снизить общие число параметров нейронной сети при сохранении точности.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нескольких декодеров на разных стадиях работы </a:t>
            </a:r>
            <a:r>
              <a:rPr lang="ru-RU" dirty="0" err="1"/>
              <a:t>энкодера</a:t>
            </a:r>
            <a:r>
              <a:rPr lang="ru-RU" dirty="0"/>
              <a:t> позволяет максимально учесть информацию исходного изображения.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разных масштабов изображения для нескольких </a:t>
            </a:r>
            <a:r>
              <a:rPr lang="ru-RU" dirty="0" err="1"/>
              <a:t>энкодеров</a:t>
            </a:r>
            <a:r>
              <a:rPr lang="ru-RU" dirty="0"/>
              <a:t> позволяет максимально учесть информацию исходного изображения.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вместо </a:t>
            </a:r>
            <a:r>
              <a:rPr lang="en-US" dirty="0"/>
              <a:t>ASPP </a:t>
            </a:r>
            <a:r>
              <a:rPr lang="en-US" dirty="0" err="1"/>
              <a:t>п</a:t>
            </a:r>
            <a:r>
              <a:rPr lang="ru-RU" dirty="0" err="1"/>
              <a:t>ространственного</a:t>
            </a:r>
            <a:r>
              <a:rPr lang="ru-RU" dirty="0"/>
              <a:t> пирамидального макс-</a:t>
            </a:r>
            <a:r>
              <a:rPr lang="ru-RU" dirty="0" err="1"/>
              <a:t>пулинга</a:t>
            </a:r>
            <a:r>
              <a:rPr lang="ru-RU" dirty="0"/>
              <a:t> позволяет ускорить работу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Использование каскадных сверток в </a:t>
            </a:r>
            <a:r>
              <a:rPr lang="en-US" dirty="0"/>
              <a:t>ASPP </a:t>
            </a:r>
            <a:r>
              <a:rPr lang="ru-RU" dirty="0"/>
              <a:t>позволяет ускорить работу сети.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6472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038D8-CFF3-1950-29D3-CD8FE14E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13" y="1341531"/>
            <a:ext cx="10515600" cy="515134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2. Назовите </a:t>
            </a:r>
            <a:r>
              <a:rPr lang="ru-RU" u="sng" dirty="0"/>
              <a:t>два утверждения</a:t>
            </a:r>
            <a:r>
              <a:rPr lang="ru-RU" dirty="0"/>
              <a:t>, соответствующие основам подхода расширенная свертка: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Следует использовать несколько расширенных сверток с разным шагом, так получается учет разных масштабов </a:t>
            </a:r>
            <a:r>
              <a:rPr lang="ru-RU" dirty="0" err="1"/>
              <a:t>сементического</a:t>
            </a:r>
            <a:r>
              <a:rPr lang="ru-RU" dirty="0"/>
              <a:t> контекста.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Возможны варианты нескольких последовательных или параллельных сверток с увеличивающимся шагом.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эквивалентна нескольким классическим сверткам + </a:t>
            </a:r>
            <a:r>
              <a:rPr lang="ru-RU" dirty="0" err="1"/>
              <a:t>пулинг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позволяет значительно снизить число слоев (глубину) в </a:t>
            </a:r>
            <a:r>
              <a:rPr lang="ru-RU" dirty="0" err="1"/>
              <a:t>энкодере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позволяет ускорить работу </a:t>
            </a:r>
            <a:r>
              <a:rPr lang="ru-RU" dirty="0" err="1"/>
              <a:t>энкодера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Расширенная свертка позволяет декодировать признаки разных масштабов с максимальным </a:t>
            </a:r>
            <a:r>
              <a:rPr lang="ru-RU"/>
              <a:t>сохранением информации.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84864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4E0B7-E4EB-8578-B756-8EA870F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2031845" y="1038185"/>
          <a:ext cx="7265775" cy="6841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9836">
                  <a:extLst>
                    <a:ext uri="{9D8B030D-6E8A-4147-A177-3AD203B41FA5}">
                      <a16:colId xmlns:a16="http://schemas.microsoft.com/office/drawing/2014/main" val="1876479909"/>
                    </a:ext>
                  </a:extLst>
                </a:gridCol>
                <a:gridCol w="5965939">
                  <a:extLst>
                    <a:ext uri="{9D8B030D-6E8A-4147-A177-3AD203B41FA5}">
                      <a16:colId xmlns:a16="http://schemas.microsoft.com/office/drawing/2014/main" val="2087100719"/>
                    </a:ext>
                  </a:extLst>
                </a:gridCol>
              </a:tblGrid>
              <a:tr h="430489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V1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>
                        <a:effectLst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1618444218"/>
                  </a:ext>
                </a:extLst>
              </a:tr>
              <a:tr h="1881195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V2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3732817250"/>
                  </a:ext>
                </a:extLst>
              </a:tr>
              <a:tr h="1055077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V3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4114724736"/>
                  </a:ext>
                </a:extLst>
              </a:tr>
              <a:tr h="1737135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DeepLab</a:t>
                      </a:r>
                      <a:r>
                        <a:rPr lang="en-US" sz="900" dirty="0">
                          <a:effectLst/>
                        </a:rPr>
                        <a:t> V3+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2528203458"/>
                  </a:ext>
                </a:extLst>
              </a:tr>
              <a:tr h="1737135">
                <a:tc>
                  <a:txBody>
                    <a:bodyPr/>
                    <a:lstStyle/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PSPNet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284" marR="50284" marT="0" marB="0"/>
                </a:tc>
                <a:extLst>
                  <a:ext uri="{0D108BD9-81ED-4DB2-BD59-A6C34878D82A}">
                    <a16:rowId xmlns:a16="http://schemas.microsoft.com/office/drawing/2014/main" val="798091863"/>
                  </a:ext>
                </a:extLst>
              </a:tr>
            </a:tbl>
          </a:graphicData>
        </a:graphic>
      </p:graphicFrame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5"/>
          <a:stretch>
            <a:fillRect/>
          </a:stretch>
        </p:blipFill>
        <p:spPr bwMode="auto">
          <a:xfrm>
            <a:off x="4901559" y="1024745"/>
            <a:ext cx="2777329" cy="1261815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8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>
            <a:fillRect/>
          </a:stretch>
        </p:blipFill>
        <p:spPr bwMode="auto">
          <a:xfrm>
            <a:off x="4633758" y="1469781"/>
            <a:ext cx="4248150" cy="177165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7" name="Рисунок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92" y="3373490"/>
            <a:ext cx="2401152" cy="1245759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6" name="Рисунок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59" y="4841904"/>
            <a:ext cx="2312681" cy="1436839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025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37" y="6169992"/>
            <a:ext cx="3016615" cy="1300496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735388" y="365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поставьте соответствия</a:t>
            </a:r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754438" y="1495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7455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ru-RU" dirty="0">
                <a:solidFill>
                  <a:schemeClr val="bg1"/>
                </a:solidFill>
              </a:rPr>
              <a:t>Метод семантической сегментации из числа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метода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классического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с коэффициентом 1 если пиксели классифицированы как разные классы и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r>
              <a:rPr lang="ru-RU" dirty="0">
                <a:solidFill>
                  <a:schemeClr val="bg1"/>
                </a:solidFill>
              </a:rPr>
              <a:t>добавляет несколько % к точности, но замедляет работу сети и делает ее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r>
              <a:rPr lang="ru-RU" dirty="0">
                <a:solidFill>
                  <a:schemeClr val="bg1"/>
                </a:solidFill>
              </a:rPr>
              <a:t>что усложняет реализацию</a:t>
            </a:r>
            <a:endParaRPr lang="en-US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6" y="4853907"/>
            <a:ext cx="5679424" cy="18295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6" name="Группа 5"/>
          <p:cNvGrpSpPr/>
          <p:nvPr/>
        </p:nvGrpSpPr>
        <p:grpSpPr>
          <a:xfrm>
            <a:off x="7377735" y="4217563"/>
            <a:ext cx="4562804" cy="2580314"/>
            <a:chOff x="7259626" y="4053839"/>
            <a:chExt cx="4795214" cy="2732715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7259626" y="4053839"/>
              <a:ext cx="4795214" cy="2732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BD8F18E-78FE-E143-AB29-7EB935BB4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735" r="-1496"/>
            <a:stretch/>
          </p:blipFill>
          <p:spPr>
            <a:xfrm>
              <a:off x="7419646" y="4206240"/>
              <a:ext cx="4520893" cy="24658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5" name="Прямоугольник 4"/>
            <p:cNvSpPr/>
            <p:nvPr/>
          </p:nvSpPr>
          <p:spPr>
            <a:xfrm>
              <a:off x="7492036" y="4206240"/>
              <a:ext cx="1594814" cy="3482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159240" y="4206240"/>
              <a:ext cx="32004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0894012" y="4206240"/>
              <a:ext cx="320040" cy="41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78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66CA6-E331-5E4F-BA3D-DF08064B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36" y="3091541"/>
            <a:ext cx="267061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DA0EAE-B665-2D44-B6DC-F9E99D94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95" y="3077024"/>
            <a:ext cx="2691042" cy="1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2DA3EE-3370-6C43-B7F4-08C62EE0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82" y="3077024"/>
            <a:ext cx="2691042" cy="1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BBA18F-A0EF-1C47-8272-F80CB2C4E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69" y="3046607"/>
            <a:ext cx="2733847" cy="19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2AB8F55-D3F7-AC41-8736-AF905145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1" y="4846382"/>
            <a:ext cx="2733847" cy="194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2F3B472-51AD-0D4D-B527-37EA4A7F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383" y="4867458"/>
            <a:ext cx="2670614" cy="189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8ED29FF-25F1-5C4D-88CA-ACA69519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06" y="4907345"/>
            <a:ext cx="2910195" cy="190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Деформированная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Можно пойти дальше и не просто расширить свертку, а еще и обучить смещения – будет деформированная свертка.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Используется очень редко.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1" y="3114811"/>
            <a:ext cx="4188520" cy="3601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17" y="2734431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0789778" cy="5738500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Потеря точности локализации из-за инвариантности свертки.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Предложен тип слоя </a:t>
            </a:r>
            <a:r>
              <a:rPr lang="en-US" sz="2200" dirty="0">
                <a:solidFill>
                  <a:schemeClr val="bg1"/>
                </a:solidFill>
              </a:rPr>
              <a:t>fully connected Conditional Random Field (CRF). 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Слой включает сглаживание между соседними пикселями для того, чтобы максимизировать вероятность того, что одна область изображения соответствовала одной метке. Также слой по задумке должен учитывать контекст между классами. 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Слой нужен для уточнения границ</a:t>
            </a:r>
          </a:p>
        </p:txBody>
      </p:sp>
      <p:pic>
        <p:nvPicPr>
          <p:cNvPr id="6148" name="Picture 4" descr="https://miro.medium.com/max/1284/1*r7dUU5Gb3LaWCr7tnKYm2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5" y="4194965"/>
            <a:ext cx="5322428" cy="218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958911" y="427363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x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– метка пикселя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P(xi)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– результат классификации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θij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- фильтр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µ = 1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если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 xi !=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xj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µ = 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если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 xi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xj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Первая часть в скобках – фильтр границ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bilateral filter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), вторя часть гауссов фильтр.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Значения параметров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 σ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 w,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выбираются методом кросс-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валидации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harter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Число итераций для каждого изображения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harter"/>
                <a:ea typeface="+mn-ea"/>
                <a:cs typeface="+mn-cs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25569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>
                <a:solidFill>
                  <a:schemeClr val="bg1"/>
                </a:solidFill>
              </a:rPr>
              <a:t>DeepLabV2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0789778" cy="5738500"/>
          </a:xfrm>
        </p:spPr>
        <p:txBody>
          <a:bodyPr>
            <a:normAutofit/>
          </a:bodyPr>
          <a:lstStyle/>
          <a:p>
            <a:r>
              <a:rPr lang="ru-RU" sz="2400" b="1" i="1" dirty="0">
                <a:solidFill>
                  <a:schemeClr val="bg1"/>
                </a:solidFill>
              </a:rPr>
              <a:t>Проблема – получить объект в разных масштабах.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i="1" dirty="0">
                <a:solidFill>
                  <a:schemeClr val="bg1"/>
                </a:solidFill>
              </a:rPr>
              <a:t>Решение - использование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b="1" dirty="0" err="1">
                <a:solidFill>
                  <a:schemeClr val="bg1"/>
                </a:solidFill>
              </a:rPr>
              <a:t>Atrous</a:t>
            </a:r>
            <a:r>
              <a:rPr lang="en-US" sz="2400" b="1" dirty="0">
                <a:solidFill>
                  <a:schemeClr val="bg1"/>
                </a:solidFill>
              </a:rPr>
              <a:t> Spatial Pyramid Pooling (ASPP)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Идея </a:t>
            </a:r>
            <a:r>
              <a:rPr lang="ru-RU" sz="2400" dirty="0" err="1">
                <a:solidFill>
                  <a:schemeClr val="bg1"/>
                </a:solidFill>
              </a:rPr>
              <a:t>пулинга</a:t>
            </a:r>
            <a:r>
              <a:rPr lang="ru-RU" sz="2400" dirty="0">
                <a:solidFill>
                  <a:schemeClr val="bg1"/>
                </a:solidFill>
              </a:rPr>
              <a:t> провести </a:t>
            </a:r>
            <a:r>
              <a:rPr lang="en-US" sz="2400" dirty="0" err="1">
                <a:solidFill>
                  <a:schemeClr val="bg1"/>
                </a:solidFill>
              </a:rPr>
              <a:t>atrous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свертку с разным расширением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суммировать вместе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Если объекты одного класса имеют разные масштабы, то </a:t>
            </a:r>
            <a:r>
              <a:rPr lang="en-US" sz="2400" dirty="0">
                <a:solidFill>
                  <a:schemeClr val="bg1"/>
                </a:solidFill>
              </a:rPr>
              <a:t>ASPP </a:t>
            </a:r>
            <a:r>
              <a:rPr lang="ru-RU" sz="2400" dirty="0">
                <a:solidFill>
                  <a:schemeClr val="bg1"/>
                </a:solidFill>
              </a:rPr>
              <a:t>поможет их объединить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194" name="Picture 2" descr="Обзор: DeepLabv1 и DeepLabv2 - Atrous Convolution (Семантическая  сегментация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2" y="3560410"/>
            <a:ext cx="4822825" cy="248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iro.medium.com/max/1000/1*Llh9dQ1ZMBqPMOJSf7WaB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01"/>
          <a:stretch/>
        </p:blipFill>
        <p:spPr bwMode="auto">
          <a:xfrm>
            <a:off x="3139801" y="3520703"/>
            <a:ext cx="2628901" cy="29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86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79462" y="5508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https://medium.com/swlh/review-deeplabv3-semantic-segmentation-52c00ddbf28d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76400" y="45726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https://sh-tsang.medium.com/review-deeplabv3-atrous-separable-convolution-semantic-segmentation-a625f6e83b90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DeepLabV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1627978" cy="573850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Проблема – повышение резкости границ объектов.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Решение переход к модели </a:t>
            </a:r>
            <a:r>
              <a:rPr lang="en-US" sz="2400" dirty="0">
                <a:solidFill>
                  <a:schemeClr val="bg1"/>
                </a:solidFill>
              </a:rPr>
              <a:t>encoder-decoder.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Для повышения быстродействия используется 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b="1" dirty="0" err="1">
                <a:solidFill>
                  <a:schemeClr val="bg1"/>
                </a:solidFill>
              </a:rPr>
              <a:t>atorus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depth-wise separable convolution 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220" name="Picture 4" descr="https://miro.medium.com/max/700/1*8n__Ky2heYAweOOv9MoKA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5671453"/>
            <a:ext cx="3847900" cy="9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5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DeepLabV</a:t>
            </a:r>
            <a:r>
              <a:rPr lang="ru-RU" sz="4800" b="1" dirty="0">
                <a:solidFill>
                  <a:schemeClr val="bg1"/>
                </a:solidFill>
              </a:rPr>
              <a:t>3</a:t>
            </a:r>
            <a:r>
              <a:rPr lang="en-US" sz="4800" b="1" dirty="0">
                <a:solidFill>
                  <a:schemeClr val="bg1"/>
                </a:solidFill>
              </a:rPr>
              <a:t>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022" y="1119500"/>
            <a:ext cx="11236092" cy="40621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Encoder: </a:t>
            </a:r>
            <a:r>
              <a:rPr lang="ru-RU" sz="2400" dirty="0">
                <a:solidFill>
                  <a:schemeClr val="bg1"/>
                </a:solidFill>
              </a:rPr>
              <a:t>все макс-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заменены на </a:t>
            </a:r>
            <a:r>
              <a:rPr lang="en-US" sz="2400" dirty="0" err="1">
                <a:solidFill>
                  <a:schemeClr val="bg1"/>
                </a:solidFill>
              </a:rPr>
              <a:t>atorus</a:t>
            </a:r>
            <a:r>
              <a:rPr lang="en-US" sz="2400" dirty="0">
                <a:solidFill>
                  <a:schemeClr val="bg1"/>
                </a:solidFill>
              </a:rPr>
              <a:t> depth-wise separable convolution.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Decoder: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>
                <a:solidFill>
                  <a:schemeClr val="bg1"/>
                </a:solidFill>
              </a:rPr>
              <a:t>bilinear up-sampling </a:t>
            </a:r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16</a:t>
            </a:r>
            <a:r>
              <a:rPr lang="ru-RU" sz="2400" dirty="0">
                <a:solidFill>
                  <a:schemeClr val="bg1"/>
                </a:solidFill>
              </a:rPr>
              <a:t> раз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признаки расширяются в 4 раза, свертка </a:t>
            </a:r>
            <a:r>
              <a:rPr lang="en-US" sz="2400" dirty="0">
                <a:solidFill>
                  <a:schemeClr val="bg1"/>
                </a:solidFill>
              </a:rPr>
              <a:t>1 x 1</a:t>
            </a:r>
            <a:r>
              <a:rPr lang="ru-RU" sz="2400" dirty="0">
                <a:solidFill>
                  <a:schemeClr val="bg1"/>
                </a:solidFill>
              </a:rPr>
              <a:t> и объединяются с признаками из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, затем свертка </a:t>
            </a:r>
            <a:r>
              <a:rPr lang="en-US" sz="2400" dirty="0">
                <a:solidFill>
                  <a:schemeClr val="bg1"/>
                </a:solidFill>
              </a:rPr>
              <a:t>3 x 3 </a:t>
            </a:r>
            <a:r>
              <a:rPr lang="ru-RU" sz="2400" dirty="0">
                <a:solidFill>
                  <a:schemeClr val="bg1"/>
                </a:solidFill>
              </a:rPr>
              <a:t>и расширение в </a:t>
            </a:r>
            <a:r>
              <a:rPr lang="en-US" sz="2400" dirty="0">
                <a:solidFill>
                  <a:schemeClr val="bg1"/>
                </a:solidFill>
              </a:rPr>
              <a:t> 4</a:t>
            </a:r>
            <a:r>
              <a:rPr lang="ru-RU" sz="2400" dirty="0">
                <a:solidFill>
                  <a:schemeClr val="bg1"/>
                </a:solidFill>
              </a:rPr>
              <a:t> раза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5" name="Picture 2" descr="https://miro.medium.com/max/1000/1*Llh9dQ1ZMBqPMOJSf7WaB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6"/>
          <a:stretch/>
        </p:blipFill>
        <p:spPr bwMode="auto">
          <a:xfrm>
            <a:off x="1162915" y="3124014"/>
            <a:ext cx="2584768" cy="297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770/0*nnPrlrQAt0bDzIW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94" y="2682874"/>
            <a:ext cx="7334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Иерархическая </a:t>
            </a:r>
            <a:r>
              <a:rPr lang="ru-RU" sz="4800" b="1" dirty="0" err="1">
                <a:solidFill>
                  <a:schemeClr val="bg1"/>
                </a:solidFill>
              </a:rPr>
              <a:t>сегмтенация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1425419"/>
            <a:ext cx="6067425" cy="51517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812374"/>
            <a:ext cx="6198710" cy="25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90144" y="1150799"/>
            <a:ext cx="8571845" cy="80862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69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1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7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75" y="3091548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344692" y="3122456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635146" y="3122456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2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7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6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8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357313"/>
            <a:ext cx="94773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747957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Arial"/>
              </a:rPr>
              <a:t>Архитектуры сегментации. </a:t>
            </a:r>
            <a:r>
              <a:rPr kumimoji="0" lang="ru-RU" sz="5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Arial"/>
              </a:rPr>
              <a:t>Подход Энкодер-Декодер</a:t>
            </a:r>
            <a:endParaRPr kumimoji="0" lang="en-US" sz="6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Другие задачи компьютерного зрения.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Курс: Компьютерное зрение. Тема 3.2.</a:t>
            </a:r>
            <a:endParaRPr kumimoji="0" lang="en-US" sz="24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 Ронкин Михаил Владимирович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к</a:t>
            </a: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.т.н. доцент ИРИТ-РТФ, УРФУ</a:t>
            </a:r>
            <a:endParaRPr kumimoji="0" lang="ru-RU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>
                <a:solidFill>
                  <a:schemeClr val="bg1"/>
                </a:solidFill>
              </a:rPr>
              <a:t>обратная свертки </a:t>
            </a:r>
            <a:r>
              <a:rPr lang="en-US" dirty="0">
                <a:solidFill>
                  <a:schemeClr val="bg1"/>
                </a:solidFill>
              </a:rPr>
              <a:t> 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1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20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3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функции потерь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Объекты 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89" y="3588633"/>
            <a:ext cx="3653994" cy="3048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56374" y="1363368"/>
            <a:ext cx="11188699" cy="210331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23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2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47957"/>
            <a:ext cx="9448214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Архитектуры сегментации. </a:t>
            </a:r>
            <a:b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Расширенная свертка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7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2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95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7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86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65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690" t="-7752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01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87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688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068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941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379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8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Задача семантической сегментации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3.1.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1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0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75" y="3091548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344692" y="3122456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635146" y="3122456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26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41" y="1715767"/>
            <a:ext cx="3982059" cy="440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функции потерь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Объекты 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89" y="3588633"/>
            <a:ext cx="3653994" cy="3048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56374" y="1363368"/>
            <a:ext cx="11188699" cy="210331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Справочно</a:t>
                </a:r>
                <a:r>
                  <a:rPr kumimoji="0" lang="ru-RU" sz="1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часто выборка не сбалансирована  - тогда следует </a:t>
                </a:r>
                <a:br>
                  <a:rPr kumimoji="0" lang="ru-RU" sz="1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использовать соответствующие подходы компенсации дисбаланса:</a:t>
                </a:r>
              </a:p>
              <a:p>
                <a:pPr marL="54292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Взвешенная кросс-энтропия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14325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ru-RU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r>
                      <m:rPr>
                        <m:sty m:val="p"/>
                      </m:rP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w</m:t>
                    </m:r>
                    <m:sSub>
                      <m:sSub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0" lang="en-US" sz="17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17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17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17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−(1−</m:t>
                    </m:r>
                    <m:sSub>
                      <m:sSub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sub>
                    </m:sSub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func>
                      <m:funcPr>
                        <m:ctrlPr>
                          <a:rPr kumimoji="0" lang="en-US" sz="1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17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0" lang="en-US" sz="1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7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7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7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7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US" sz="17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kumimoji="0" lang="ru-RU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000125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w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Многоклассовая</a:t>
                </a: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фокальная функция потерь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14325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</m:t>
                          </m:r>
                        </m:sub>
                      </m:sSub>
                      <m:r>
                        <a:rPr kumimoji="0" lang="en-US" sz="1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17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  <m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  <m:r>
                            <a:rPr kumimoji="0" lang="en-US" sz="17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7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7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7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17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17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700" b="0" i="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7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7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7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sz="17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7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sz="17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0" lang="ru-RU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1432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ru-RU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α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ru-RU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и</m:t>
                    </m:r>
                    <m: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γ</m:t>
                    </m:r>
                  </m:oMath>
                </a14:m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выбираются обратно пропорционально объему класса.</a:t>
                </a:r>
              </a:p>
              <a:p>
                <a:pPr marL="314325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690" t="-7752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5984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41" y="1715767"/>
            <a:ext cx="3982059" cy="440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Dice 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после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Sigmoid/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17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только  по границам классов (например, расстояние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  <a:blipFill>
                <a:blip r:embed="rId2"/>
                <a:stretch>
                  <a:fillRect l="-565" t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675003"/>
            <a:ext cx="4582577" cy="2088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8" y="3833437"/>
            <a:ext cx="2317172" cy="2561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6907399" y="1603133"/>
            <a:ext cx="4748689" cy="22151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052954" y="3818241"/>
            <a:ext cx="2963057" cy="266216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Обратите внимание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Dice 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после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Sigmoid/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endParaRPr kumimoji="0" lang="ru-RU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8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23440" y="2078182"/>
            <a:ext cx="5780808" cy="3927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337166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БиЛинейная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663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Можно взять 4 точки и провести линии между ними.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Затем на этих линиях отложить новые точки.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Таким образом можно провести интерполяцию в несколько раз.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интерполяция может быть не только повышающей, но и понижающей разрешение.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повышения размерности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транспонированная свертка</a:t>
            </a:r>
            <a:b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должна быть с шагом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&gt;1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повышения размерности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транспонированная свертка</a:t>
            </a:r>
            <a:b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должна быть с шагом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&gt;1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2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только  по границам классов (например, расстояние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  <a:blipFill>
                <a:blip r:embed="rId2"/>
                <a:stretch>
                  <a:fillRect l="-565" t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675003"/>
            <a:ext cx="4582577" cy="2088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8" y="3833437"/>
            <a:ext cx="2317172" cy="2561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6907399" y="1603133"/>
            <a:ext cx="4748689" cy="22151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052954" y="3818241"/>
            <a:ext cx="2963057" cy="266216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90144" y="1150799"/>
            <a:ext cx="8571845" cy="80862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9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6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165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2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35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7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23440" y="2078182"/>
            <a:ext cx="5780808" cy="3927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337166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24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77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0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89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0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5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2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357313"/>
            <a:ext cx="94773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5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747957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Arial"/>
              </a:rPr>
              <a:t>Архитектуры сегментации. </a:t>
            </a:r>
            <a:r>
              <a:rPr kumimoji="0" lang="ru-RU" sz="5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cs typeface="Arial"/>
              </a:rPr>
              <a:t>Подход Энкодер-Декодер</a:t>
            </a:r>
            <a:endParaRPr kumimoji="0" lang="en-US" sz="6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Другие задачи компьютерного зрения.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Курс: Компьютерное зрение. Тема 3.2.</a:t>
            </a:r>
            <a:endParaRPr kumimoji="0" lang="en-US" sz="24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 Ронкин Михаил Владимирович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к</a:t>
            </a: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.т.н. доцент ИРИТ-РТФ, УРФУ</a:t>
            </a:r>
            <a:endParaRPr kumimoji="0" lang="ru-RU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>
                <a:solidFill>
                  <a:schemeClr val="bg1"/>
                </a:solidFill>
              </a:rPr>
              <a:t>обратная свертки </a:t>
            </a:r>
            <a:r>
              <a:rPr lang="en-US" dirty="0">
                <a:solidFill>
                  <a:schemeClr val="bg1"/>
                </a:solidFill>
              </a:rPr>
              <a:t> 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4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71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0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92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1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0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4902</Words>
  <Application>Microsoft Office PowerPoint</Application>
  <PresentationFormat>Широкоэкранный</PresentationFormat>
  <Paragraphs>810</Paragraphs>
  <Slides>113</Slides>
  <Notes>0</Notes>
  <HiddenSlides>15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113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charter</vt:lpstr>
      <vt:lpstr>charter</vt:lpstr>
      <vt:lpstr>Mont Regular</vt:lpstr>
      <vt:lpstr>Times New Roman</vt:lpstr>
      <vt:lpstr>Тема Office</vt:lpstr>
      <vt:lpstr>1_Тема Office</vt:lpstr>
      <vt:lpstr>2_Тема Office</vt:lpstr>
      <vt:lpstr>Презентация PowerPoint</vt:lpstr>
      <vt:lpstr>Задачи компьютерного зрения</vt:lpstr>
      <vt:lpstr>Особенности семантической сегментации</vt:lpstr>
      <vt:lpstr>Особенности функции потерь</vt:lpstr>
      <vt:lpstr>Функция потерь  межканальная классификация</vt:lpstr>
      <vt:lpstr>Функция потерь  межканальная классификация</vt:lpstr>
      <vt:lpstr>Функция потерь  межканальная классификация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Свертка высокого разрешения</vt:lpstr>
      <vt:lpstr>Свертка высокого разрешения</vt:lpstr>
      <vt:lpstr>Задача сегментации – deep learning FCN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Сегментация SegFormer</vt:lpstr>
      <vt:lpstr>Презентация PowerPoint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Презентация PowerPoint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Презентация PowerPoint</vt:lpstr>
      <vt:lpstr>Задачи компьютерного зрения</vt:lpstr>
      <vt:lpstr>Особенности семантической сегментации</vt:lpstr>
      <vt:lpstr>Особенности функции потерь</vt:lpstr>
      <vt:lpstr>Функция потерь  межканальная классификация</vt:lpstr>
      <vt:lpstr>Функция потерь  межканальная классификация</vt:lpstr>
      <vt:lpstr>Функция потерь  межканальная классификация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Свертка высокого разрешения</vt:lpstr>
      <vt:lpstr>Свертка высокого разрешения</vt:lpstr>
      <vt:lpstr>Задача сегментации – deep learning FCN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Сегментация SegFormer</vt:lpstr>
      <vt:lpstr>Презентация PowerPoint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Вопросы повышенной сложности</vt:lpstr>
      <vt:lpstr>Сегментация DeepLab</vt:lpstr>
      <vt:lpstr>Сегментация DilatedNet</vt:lpstr>
      <vt:lpstr>Деформированная свертка</vt:lpstr>
      <vt:lpstr>Сегментация DeepLab</vt:lpstr>
      <vt:lpstr>Сегментация DeepLabV2</vt:lpstr>
      <vt:lpstr>Сегментация DeepLabV3</vt:lpstr>
      <vt:lpstr>Сегментация DeepLabV3+</vt:lpstr>
      <vt:lpstr>Иерархическая сегмтенация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121</cp:revision>
  <dcterms:created xsi:type="dcterms:W3CDTF">2021-12-17T14:01:26Z</dcterms:created>
  <dcterms:modified xsi:type="dcterms:W3CDTF">2025-11-18T14:25:39Z</dcterms:modified>
</cp:coreProperties>
</file>